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8899"/>
    <a:srgbClr val="EC1B2E"/>
    <a:srgbClr val="EBEF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32" autoAdjust="0"/>
    <p:restoredTop sz="95522" autoAdjust="0"/>
  </p:normalViewPr>
  <p:slideViewPr>
    <p:cSldViewPr>
      <p:cViewPr varScale="1">
        <p:scale>
          <a:sx n="59" d="100"/>
          <a:sy n="59" d="100"/>
        </p:scale>
        <p:origin x="1704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401B0-F319-455D-B96C-81195169CAF0}" type="datetimeFigureOut">
              <a:rPr lang="de-AT" smtClean="0"/>
              <a:t>30.07.2026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4EBEB-1A8A-4C15-AC80-9ECD3C910DA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90135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4EBEB-1A8A-4C15-AC80-9ECD3C910DAB}" type="slidenum">
              <a:rPr lang="de-AT" smtClean="0"/>
              <a:t>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91411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solidFill>
          <a:srgbClr val="7788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22030" y="1052736"/>
            <a:ext cx="8229600" cy="2147664"/>
          </a:xfrm>
          <a:solidFill>
            <a:srgbClr val="EBEFF1"/>
          </a:solidFill>
          <a:ln w="38100" cmpd="sng">
            <a:solidFill>
              <a:srgbClr val="EC1B2E"/>
            </a:solidFill>
          </a:ln>
        </p:spPr>
        <p:txBody>
          <a:bodyPr vert="horz" lIns="45720" tIns="0" rIns="45720" bIns="0" anchor="ctr" anchorCtr="1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www.ooe-kindernet.at              www.assistenz.ooe.gv.at             </a:t>
            </a:r>
            <a:endParaRPr lang="de-AT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467544" y="3645024"/>
            <a:ext cx="8136904" cy="1033406"/>
          </a:xfrm>
          <a:solidFill>
            <a:srgbClr val="EBEFF1"/>
          </a:solidFill>
          <a:ln w="38100">
            <a:solidFill>
              <a:srgbClr val="EC1B2E"/>
            </a:solidFill>
          </a:ln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Formatvorlage des Untertitelmasters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083-0869-4E91-A08E-F4ED27FD883D}" type="datetime1">
              <a:rPr lang="de-AT" smtClean="0"/>
              <a:t>30.07.2026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www.ooe-kindernet.at              www.assistenz.ooe.gv.at            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7B9FA-BCFD-4360-89F2-92505119BC4A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9D5A6-6920-40D8-989C-1A49460F94CB}" type="datetime1">
              <a:rPr lang="de-AT" smtClean="0"/>
              <a:t>30.07.2026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www.ooe-kindernet.at              www.assistenz.ooe.gv.at            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7B9FA-BCFD-4360-89F2-92505119BC4A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Pr>
        <a:solidFill>
          <a:srgbClr val="7788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79512" y="188640"/>
            <a:ext cx="8784976" cy="6552728"/>
          </a:xfrm>
          <a:prstGeom prst="rect">
            <a:avLst/>
          </a:prstGeom>
          <a:solidFill>
            <a:srgbClr val="EBEFF1"/>
          </a:solidFill>
          <a:ln w="50800" cmpd="sng">
            <a:solidFill>
              <a:srgbClr val="EC1B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6E315-65AA-414F-84FB-5327AF5AE32C}" type="datetime1">
              <a:rPr lang="de-AT" smtClean="0"/>
              <a:t>30.07.2026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www.ooe-kindernet.at              www.assistenz.ooe.gv.at            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7B9FA-BCFD-4360-89F2-92505119BC4A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276B5-2916-4E1B-9929-C3CC9188B071}" type="datetime1">
              <a:rPr lang="de-AT" smtClean="0"/>
              <a:t>30.07.2026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www.ooe-kindernet.at              www.assistenz.ooe.gv.at            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E97B9FA-BCFD-4360-89F2-92505119BC4A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16637-B7F3-46F3-B0B7-66482029BD5D}" type="datetime1">
              <a:rPr lang="de-AT" smtClean="0"/>
              <a:t>30.07.2026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www.ooe-kindernet.at              www.assistenz.ooe.gv.at            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7B9FA-BCFD-4360-89F2-92505119BC4A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5BD3D-9B0A-4F78-8D5D-ABF05D7AE080}" type="datetime1">
              <a:rPr lang="de-AT" smtClean="0"/>
              <a:t>30.07.2026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www.ooe-kindernet.at              www.assistenz.ooe.gv.at             </a:t>
            </a:r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7B9FA-BCFD-4360-89F2-92505119BC4A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A8B4A-CD5E-49C4-8DA7-D27087FEDA8C}" type="datetime1">
              <a:rPr lang="de-AT" smtClean="0"/>
              <a:t>30.07.2026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www.ooe-kindernet.at              www.assistenz.ooe.gv.at             </a:t>
            </a: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7B9FA-BCFD-4360-89F2-92505119BC4A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90A6-77DB-4BF1-810E-5264C8FF7E7C}" type="datetime1">
              <a:rPr lang="de-AT" smtClean="0"/>
              <a:t>30.07.2026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www.ooe-kindernet.at              www.assistenz.ooe.gv.at             </a:t>
            </a:r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7B9FA-BCFD-4360-89F2-92505119BC4A}" type="slidenum">
              <a:rPr lang="de-AT" smtClean="0"/>
              <a:t>‹Nr.›</a:t>
            </a:fld>
            <a:endParaRPr lang="de-AT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xfrm>
            <a:off x="467544" y="2060848"/>
            <a:ext cx="8208912" cy="1152029"/>
          </a:xfrm>
        </p:spPr>
        <p:txBody>
          <a:bodyPr/>
          <a:lstStyle>
            <a:lvl1pPr marL="13716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solidFill>
                  <a:srgbClr val="EC1B2E"/>
                </a:solidFill>
                <a:latin typeface="+mj-lt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769A3-7FCE-4A79-B447-BE120D6F7520}" type="datetime1">
              <a:rPr lang="de-AT" smtClean="0"/>
              <a:t>30.07.2026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www.ooe-kindernet.at              www.assistenz.ooe.gv.at            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7B9FA-BCFD-4360-89F2-92505119BC4A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de-DE">
                <a:solidFill>
                  <a:schemeClr val="lt1"/>
                </a:solidFill>
                <a:latin typeface="+mn-lt"/>
                <a:ea typeface="+mn-ea"/>
                <a:cs typeface="+mn-cs"/>
              </a:rPr>
              <a:t>Bild durch Klicken auf Symbol hinzufügen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45A4-428E-4876-B61C-8F9B2EFA32FE}" type="datetime1">
              <a:rPr lang="de-AT" smtClean="0"/>
              <a:t>30.07.2026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www.ooe-kindernet.at              www.assistenz.ooe.gv.at            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7B9FA-BCFD-4360-89F2-92505119BC4A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F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87444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02E51D5-5F29-4422-B698-E415533925AA}" type="datetime1">
              <a:rPr lang="de-AT" smtClean="0"/>
              <a:t>30.07.2026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403648" y="6416675"/>
            <a:ext cx="6192688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r>
              <a:rPr lang="de-DE"/>
              <a:t>www.ooe-kindernet.at              www.assistenz.ooe.gv.at             </a:t>
            </a:r>
            <a:endParaRPr lang="de-AT" dirty="0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97B9FA-BCFD-4360-89F2-92505119BC4A}" type="slidenum">
              <a:rPr lang="de-AT" smtClean="0"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solidFill>
            <a:srgbClr val="EC1B2E"/>
          </a:soli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37160" indent="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None/>
        <a:defRPr kumimoji="0"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sistenz.ooe.gv.at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HP-Gruppen &amp; I-Gruppen</a:t>
            </a:r>
            <a:endParaRPr lang="de-AT" dirty="0">
              <a:solidFill>
                <a:srgbClr val="FF0000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7544" y="3645024"/>
            <a:ext cx="8136904" cy="1728192"/>
          </a:xfrm>
        </p:spPr>
        <p:txBody>
          <a:bodyPr>
            <a:normAutofit fontScale="85000" lnSpcReduction="20000"/>
          </a:bodyPr>
          <a:lstStyle/>
          <a:p>
            <a:pPr marL="137160" indent="0" algn="ctr">
              <a:buNone/>
            </a:pPr>
            <a:endParaRPr lang="de-DE" dirty="0"/>
          </a:p>
          <a:p>
            <a:pPr marL="137160" indent="0" algn="ctr">
              <a:buNone/>
            </a:pPr>
            <a:r>
              <a:rPr lang="de-DE" dirty="0"/>
              <a:t>Zuständigkeiten Fachberatung für Integration der Caritas für Kinder und Jugendliche / Bildungsdirektion Oberösterreich </a:t>
            </a:r>
          </a:p>
          <a:p>
            <a:pPr marL="137160" indent="0" algn="ctr">
              <a:buNone/>
            </a:pPr>
            <a:r>
              <a:rPr lang="de-DE" dirty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04973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pPr algn="l"/>
            <a:r>
              <a:rPr lang="de-AT" sz="4000" dirty="0">
                <a:solidFill>
                  <a:srgbClr val="FF0000"/>
                </a:solidFill>
              </a:rPr>
              <a:t>HP-Kindergarten</a:t>
            </a:r>
            <a:br>
              <a:rPr lang="de-AT" dirty="0">
                <a:solidFill>
                  <a:srgbClr val="FF0000"/>
                </a:solidFill>
              </a:rPr>
            </a:br>
            <a:r>
              <a:rPr lang="de-AT" sz="3100" dirty="0">
                <a:solidFill>
                  <a:srgbClr val="FF0000"/>
                </a:solidFill>
              </a:rPr>
              <a:t>Gruppen (HP/I) 100% durch die Bildungsdirektion finanziert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buSzPct val="100000"/>
              <a:buFont typeface="+mj-lt"/>
              <a:buAutoNum type="alphaLcPeriod"/>
            </a:pPr>
            <a:r>
              <a:rPr lang="de-DE" sz="1600" dirty="0"/>
              <a:t>Prüfung des Personalbedarfes durch Fachberatung für Integration</a:t>
            </a:r>
          </a:p>
          <a:p>
            <a:pPr marL="342900" indent="-342900">
              <a:lnSpc>
                <a:spcPct val="150000"/>
              </a:lnSpc>
              <a:buSzPct val="100000"/>
              <a:buFont typeface="+mj-lt"/>
              <a:buAutoNum type="alphaLcPeriod"/>
            </a:pPr>
            <a:r>
              <a:rPr lang="de-DE" sz="1600" dirty="0"/>
              <a:t>Erhebung des Personalbedarfes bzw. Anträge auf zusätzliches Personal (auch unter dem Arbeitsjahr) sind an Fachberatung für Integration zu richten</a:t>
            </a:r>
          </a:p>
          <a:p>
            <a:pPr marL="342900" indent="-342900">
              <a:lnSpc>
                <a:spcPct val="150000"/>
              </a:lnSpc>
              <a:buSzPct val="100000"/>
              <a:buFont typeface="+mj-lt"/>
              <a:buAutoNum type="alphaLcPeriod"/>
            </a:pPr>
            <a:r>
              <a:rPr lang="de-DE" sz="1600" dirty="0"/>
              <a:t>Ergebnis der Prüfung ergeht an Referat </a:t>
            </a:r>
            <a:r>
              <a:rPr lang="de-DE" sz="1600" dirty="0" err="1"/>
              <a:t>Präs</a:t>
            </a:r>
            <a:r>
              <a:rPr lang="de-DE" sz="1600" dirty="0"/>
              <a:t> 3c (Fr. Mal) </a:t>
            </a:r>
          </a:p>
          <a:p>
            <a:pPr marL="342900" indent="-342900">
              <a:lnSpc>
                <a:spcPct val="150000"/>
              </a:lnSpc>
              <a:buSzPct val="100000"/>
              <a:buFont typeface="+mj-lt"/>
              <a:buAutoNum type="alphaLcPeriod"/>
            </a:pPr>
            <a:r>
              <a:rPr lang="de-DE" sz="1600" dirty="0"/>
              <a:t>Entscheidung an die Rechtsträger ergeht durch Referat </a:t>
            </a:r>
            <a:r>
              <a:rPr lang="de-DE" sz="1600" dirty="0" err="1"/>
              <a:t>Präs</a:t>
            </a:r>
            <a:r>
              <a:rPr lang="de-DE" sz="1600" dirty="0"/>
              <a:t> 3c (Fr. Mal)</a:t>
            </a:r>
          </a:p>
          <a:p>
            <a:pPr marL="342900" indent="-342900">
              <a:lnSpc>
                <a:spcPct val="150000"/>
              </a:lnSpc>
              <a:buSzPct val="100000"/>
              <a:buFont typeface="+mj-lt"/>
              <a:buAutoNum type="alphaLcPeriod"/>
            </a:pPr>
            <a:r>
              <a:rPr lang="de-DE" sz="1600" dirty="0"/>
              <a:t>Gilt für alle Rechtsträger, auch die Magistrate</a:t>
            </a:r>
          </a:p>
          <a:p>
            <a:pPr marL="342900" indent="-342900">
              <a:lnSpc>
                <a:spcPct val="150000"/>
              </a:lnSpc>
              <a:buSzPct val="100000"/>
              <a:buFont typeface="+mj-lt"/>
              <a:buAutoNum type="alphaLcPeriod"/>
            </a:pPr>
            <a:r>
              <a:rPr lang="de-DE" sz="1600" dirty="0"/>
              <a:t>Finanzierung Transporte durch Referat </a:t>
            </a:r>
            <a:r>
              <a:rPr lang="de-DE" sz="1600" dirty="0" err="1"/>
              <a:t>Präs</a:t>
            </a:r>
            <a:r>
              <a:rPr lang="de-DE" sz="1600" dirty="0"/>
              <a:t> 3c (Fr. Anita Aichinger)</a:t>
            </a:r>
          </a:p>
          <a:p>
            <a:pPr marL="342900" indent="-342900">
              <a:lnSpc>
                <a:spcPct val="150000"/>
              </a:lnSpc>
              <a:buSzPct val="100000"/>
              <a:buFont typeface="+mj-lt"/>
              <a:buAutoNum type="alphaLcPeriod"/>
            </a:pPr>
            <a:r>
              <a:rPr lang="de-DE" sz="1600" dirty="0"/>
              <a:t>Der Fachberatung für Integration</a:t>
            </a:r>
            <a:br>
              <a:rPr lang="de-DE" sz="1600" dirty="0"/>
            </a:br>
            <a:r>
              <a:rPr lang="de-DE" sz="1600" dirty="0"/>
              <a:t>sind Änderungen zu melden: An- und Abmeldung</a:t>
            </a:r>
            <a:br>
              <a:rPr lang="de-DE" sz="1600" dirty="0"/>
            </a:br>
            <a:r>
              <a:rPr lang="de-DE" sz="1600" dirty="0"/>
              <a:t>Kinder, Personalwechsel,…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" t="26402" r="2329"/>
          <a:stretch/>
        </p:blipFill>
        <p:spPr>
          <a:xfrm flipH="1">
            <a:off x="5652120" y="4941168"/>
            <a:ext cx="3071675" cy="15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361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" t="26402" r="2329"/>
          <a:stretch/>
        </p:blipFill>
        <p:spPr>
          <a:xfrm flipH="1">
            <a:off x="5820805" y="5150035"/>
            <a:ext cx="3071675" cy="151932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pPr algn="l"/>
            <a:r>
              <a:rPr lang="de-AT" sz="4000" dirty="0">
                <a:solidFill>
                  <a:srgbClr val="FF0000"/>
                </a:solidFill>
              </a:rPr>
              <a:t>Kindergarten</a:t>
            </a:r>
            <a:br>
              <a:rPr lang="de-AT" sz="2800" dirty="0">
                <a:solidFill>
                  <a:srgbClr val="FF0000"/>
                </a:solidFill>
              </a:rPr>
            </a:br>
            <a:r>
              <a:rPr lang="de-AT" sz="3100" dirty="0">
                <a:solidFill>
                  <a:srgbClr val="FF0000"/>
                </a:solidFill>
              </a:rPr>
              <a:t>Gruppen in Regelfinanzierung </a:t>
            </a:r>
            <a:br>
              <a:rPr lang="de-AT" sz="3100" dirty="0">
                <a:solidFill>
                  <a:srgbClr val="FF0000"/>
                </a:solidFill>
              </a:rPr>
            </a:br>
            <a:r>
              <a:rPr lang="de-AT" sz="2200" dirty="0">
                <a:solidFill>
                  <a:srgbClr val="FF0000"/>
                </a:solidFill>
              </a:rPr>
              <a:t>(Pauschale, Integrationskraft, Abgangsdeckung)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Autofit/>
          </a:bodyPr>
          <a:lstStyle/>
          <a:p>
            <a:pPr marL="355600" indent="-355600">
              <a:lnSpc>
                <a:spcPct val="120000"/>
              </a:lnSpc>
              <a:buSzPct val="100000"/>
              <a:buFont typeface="+mj-lt"/>
              <a:buAutoNum type="alphaLcPeriod"/>
            </a:pPr>
            <a:r>
              <a:rPr lang="de-DE" sz="1600" dirty="0"/>
              <a:t>Prüfung des Personalbedarfes durch Fachberatung für Integration</a:t>
            </a:r>
          </a:p>
          <a:p>
            <a:pPr marL="355600" indent="-355600">
              <a:lnSpc>
                <a:spcPct val="120000"/>
              </a:lnSpc>
              <a:buSzPct val="100000"/>
              <a:buFont typeface="+mj-lt"/>
              <a:buAutoNum type="alphaLcPeriod"/>
            </a:pPr>
            <a:r>
              <a:rPr lang="de-DE" sz="1600" dirty="0"/>
              <a:t>Es gilt der Integrationsprozess gemäß Handbuch für Integration – Feststellung/Zuteilung Integrationskräftebedarf, Beratung,…  </a:t>
            </a:r>
          </a:p>
          <a:p>
            <a:pPr marL="355600" indent="-355600">
              <a:lnSpc>
                <a:spcPct val="120000"/>
              </a:lnSpc>
              <a:buSzPct val="100000"/>
              <a:buFont typeface="+mj-lt"/>
              <a:buAutoNum type="alphaLcPeriod"/>
            </a:pPr>
            <a:r>
              <a:rPr lang="de-DE" sz="1600" dirty="0"/>
              <a:t>Das heißt Zuständigkeit Fachberatung für Integration oder FBI Magistrate (je nach Rechtsträgerschaft) </a:t>
            </a:r>
          </a:p>
          <a:p>
            <a:pPr marL="355600" indent="-355600">
              <a:lnSpc>
                <a:spcPct val="120000"/>
              </a:lnSpc>
              <a:buSzPct val="100000"/>
              <a:buFont typeface="+mj-lt"/>
              <a:buAutoNum type="alphaLcPeriod"/>
            </a:pPr>
            <a:r>
              <a:rPr lang="de-DE" sz="1600" dirty="0"/>
              <a:t>Keine Finanzierung der Transporte durch Referat </a:t>
            </a:r>
            <a:r>
              <a:rPr lang="de-DE" sz="1600" dirty="0" err="1"/>
              <a:t>Präs</a:t>
            </a:r>
            <a:r>
              <a:rPr lang="de-DE" sz="1600" dirty="0"/>
              <a:t> 3c</a:t>
            </a:r>
          </a:p>
          <a:p>
            <a:pPr marL="355600" indent="-355600">
              <a:lnSpc>
                <a:spcPct val="120000"/>
              </a:lnSpc>
              <a:buSzPct val="100000"/>
              <a:buFont typeface="+mj-lt"/>
              <a:buAutoNum type="alphaLcPeriod"/>
            </a:pPr>
            <a:r>
              <a:rPr lang="de-DE" sz="1600" dirty="0"/>
              <a:t>Für Kinder, die Einrichtung bereits besuchen, werden bis zum Besuchsende der Einrichtung die Transporte finanziert </a:t>
            </a:r>
          </a:p>
          <a:p>
            <a:pPr marL="355600" indent="-355600">
              <a:lnSpc>
                <a:spcPct val="120000"/>
              </a:lnSpc>
              <a:buSzPct val="100000"/>
              <a:buFont typeface="+mj-lt"/>
              <a:buAutoNum type="alphaLcPeriod"/>
            </a:pPr>
            <a:r>
              <a:rPr lang="de-DE" sz="1600" dirty="0"/>
              <a:t>Transporte in Regelgruppen / Integrationsgruppen von Kindergärten  sind laut OÖ. KBBG in der Zuständigkeit der Gemeinden</a:t>
            </a:r>
          </a:p>
          <a:p>
            <a:pPr marL="355600" indent="-355600">
              <a:lnSpc>
                <a:spcPct val="120000"/>
              </a:lnSpc>
              <a:buSzPct val="100000"/>
              <a:buFont typeface="+mj-lt"/>
              <a:buAutoNum type="alphaLcPeriod"/>
            </a:pPr>
            <a:r>
              <a:rPr lang="de-DE" sz="1600" dirty="0"/>
              <a:t>Der Fachberatung für Integration</a:t>
            </a:r>
          </a:p>
          <a:p>
            <a:pPr marL="0">
              <a:lnSpc>
                <a:spcPct val="120000"/>
              </a:lnSpc>
              <a:buSzPct val="100000"/>
            </a:pPr>
            <a:r>
              <a:rPr lang="de-DE" sz="1600" dirty="0"/>
              <a:t>      sind Änderungen zu melden: An- und Abmeldung</a:t>
            </a:r>
            <a:br>
              <a:rPr lang="de-DE" sz="1600" dirty="0"/>
            </a:br>
            <a:r>
              <a:rPr lang="de-DE" sz="1600" dirty="0"/>
              <a:t>      Kinder, Personalwechsel,…</a:t>
            </a:r>
          </a:p>
        </p:txBody>
      </p:sp>
    </p:spTree>
    <p:extLst>
      <p:ext uri="{BB962C8B-B14F-4D97-AF65-F5344CB8AC3E}">
        <p14:creationId xmlns:p14="http://schemas.microsoft.com/office/powerpoint/2010/main" val="1734578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sz="3600" dirty="0">
                <a:solidFill>
                  <a:srgbClr val="FF0000"/>
                </a:solidFill>
              </a:rPr>
              <a:t>HP-Horte</a:t>
            </a:r>
            <a:br>
              <a:rPr lang="de-AT" dirty="0">
                <a:solidFill>
                  <a:srgbClr val="FF0000"/>
                </a:solidFill>
              </a:rPr>
            </a:br>
            <a:r>
              <a:rPr lang="de-AT" sz="2800" dirty="0">
                <a:solidFill>
                  <a:srgbClr val="FF0000"/>
                </a:solidFill>
              </a:rPr>
              <a:t>Gruppen (HP/I) 100% durch die Bildungsdirektion finanziert</a:t>
            </a:r>
          </a:p>
        </p:txBody>
      </p:sp>
      <p:sp>
        <p:nvSpPr>
          <p:cNvPr id="3" name="Untertitel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SzPct val="100000"/>
              <a:buFont typeface="+mj-lt"/>
              <a:buAutoNum type="alphaLcPeriod"/>
            </a:pPr>
            <a:r>
              <a:rPr lang="de-DE" sz="1800" dirty="0"/>
              <a:t>Erhebung des Personalbedarfes bzw. Anträge auf zusätzliches Personal (auch unter dem Arbeitsjahr) sind an Fachberatung für Integration zu richten</a:t>
            </a:r>
          </a:p>
          <a:p>
            <a:pPr marL="342900" indent="-342900">
              <a:lnSpc>
                <a:spcPct val="150000"/>
              </a:lnSpc>
              <a:buSzPct val="100000"/>
              <a:buFont typeface="+mj-lt"/>
              <a:buAutoNum type="alphaLcPeriod"/>
            </a:pPr>
            <a:r>
              <a:rPr lang="de-DE" sz="1800" dirty="0"/>
              <a:t>Entscheidung der Bildungsdirektion an Rechtsträger ergeht durch Referat </a:t>
            </a:r>
            <a:r>
              <a:rPr lang="de-DE" sz="1800" dirty="0" err="1"/>
              <a:t>Präs</a:t>
            </a:r>
            <a:r>
              <a:rPr lang="de-DE" sz="1800" dirty="0"/>
              <a:t> 3c (Fr. Mal)</a:t>
            </a:r>
          </a:p>
          <a:p>
            <a:pPr marL="342900" indent="-342900">
              <a:lnSpc>
                <a:spcPct val="150000"/>
              </a:lnSpc>
              <a:buSzPct val="100000"/>
              <a:buFont typeface="+mj-lt"/>
              <a:buAutoNum type="alphaLcPeriod"/>
            </a:pPr>
            <a:r>
              <a:rPr lang="de-DE" sz="1800" dirty="0"/>
              <a:t>Gilt für alle Rechtsträger, auch die Magistrate</a:t>
            </a:r>
          </a:p>
          <a:p>
            <a:pPr marL="342900" indent="-342900">
              <a:lnSpc>
                <a:spcPct val="150000"/>
              </a:lnSpc>
              <a:buSzPct val="100000"/>
              <a:buFont typeface="+mj-lt"/>
              <a:buAutoNum type="alphaLcPeriod"/>
            </a:pPr>
            <a:r>
              <a:rPr lang="de-DE" sz="1800" dirty="0"/>
              <a:t>Finanzierung Transporte durch Referat </a:t>
            </a:r>
            <a:r>
              <a:rPr lang="de-DE" sz="1800" dirty="0" err="1"/>
              <a:t>Präs</a:t>
            </a:r>
            <a:r>
              <a:rPr lang="de-DE" sz="1800" dirty="0"/>
              <a:t> 3c (Fr. Anita Aichinger)</a:t>
            </a:r>
          </a:p>
          <a:p>
            <a:pPr marL="342900" indent="-342900">
              <a:lnSpc>
                <a:spcPct val="150000"/>
              </a:lnSpc>
              <a:buSzPct val="100000"/>
              <a:buFont typeface="+mj-lt"/>
              <a:buAutoNum type="alphaLcPeriod"/>
            </a:pPr>
            <a:r>
              <a:rPr lang="de-DE" sz="1800" dirty="0"/>
              <a:t>Der Fachberatung für Integration</a:t>
            </a:r>
            <a:br>
              <a:rPr lang="de-DE" sz="1800" dirty="0"/>
            </a:br>
            <a:r>
              <a:rPr lang="de-DE" sz="1800" dirty="0"/>
              <a:t>sind Änderungen zu melden: An- und Abmeldung</a:t>
            </a:r>
            <a:br>
              <a:rPr lang="de-DE" sz="1800" dirty="0"/>
            </a:br>
            <a:r>
              <a:rPr lang="de-DE" sz="1800" dirty="0"/>
              <a:t>Kinder, Personalwechsel,…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5085184"/>
            <a:ext cx="2520280" cy="122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r>
              <a:rPr lang="de-AT" sz="3600" dirty="0">
                <a:solidFill>
                  <a:srgbClr val="FF0000"/>
                </a:solidFill>
              </a:rPr>
              <a:t>HP-Horte</a:t>
            </a:r>
            <a:br>
              <a:rPr lang="de-AT" sz="2000" dirty="0">
                <a:solidFill>
                  <a:srgbClr val="FF0000"/>
                </a:solidFill>
              </a:rPr>
            </a:br>
            <a:r>
              <a:rPr lang="de-AT" sz="2800" dirty="0">
                <a:solidFill>
                  <a:srgbClr val="FF0000"/>
                </a:solidFill>
              </a:rPr>
              <a:t>Gruppen in Regelfinanzierung </a:t>
            </a:r>
            <a:br>
              <a:rPr lang="de-AT" sz="3100" dirty="0">
                <a:solidFill>
                  <a:srgbClr val="FF0000"/>
                </a:solidFill>
              </a:rPr>
            </a:br>
            <a:r>
              <a:rPr lang="de-AT" sz="2000" dirty="0">
                <a:solidFill>
                  <a:srgbClr val="FF0000"/>
                </a:solidFill>
              </a:rPr>
              <a:t>(Pauschale, Integrationskraft, Abgangsdeckung)</a:t>
            </a:r>
          </a:p>
        </p:txBody>
      </p:sp>
      <p:sp>
        <p:nvSpPr>
          <p:cNvPr id="3" name="Untertitel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709160"/>
          </a:xfrm>
          <a:noFill/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buSzPct val="100000"/>
              <a:buAutoNum type="alphaLcPeriod"/>
            </a:pPr>
            <a:endParaRPr lang="de-DE" sz="1800" dirty="0"/>
          </a:p>
          <a:p>
            <a:pPr marL="355600" indent="-355600">
              <a:lnSpc>
                <a:spcPct val="120000"/>
              </a:lnSpc>
              <a:buSzPct val="100000"/>
              <a:buFont typeface="+mj-lt"/>
              <a:buAutoNum type="alphaLcPeriod"/>
            </a:pPr>
            <a:r>
              <a:rPr lang="de-DE" sz="1800" dirty="0"/>
              <a:t>Es gilt der Integrationsprozess gemäß Handbuch für Integration – Feststellung/Zuteilung Integrationskraftbedarf, Beratung,…  </a:t>
            </a:r>
          </a:p>
          <a:p>
            <a:pPr marL="355600" indent="-355600">
              <a:lnSpc>
                <a:spcPct val="120000"/>
              </a:lnSpc>
              <a:buSzPct val="100000"/>
              <a:buFont typeface="+mj-lt"/>
              <a:buAutoNum type="alphaLcPeriod"/>
            </a:pPr>
            <a:r>
              <a:rPr lang="de-DE" sz="1800" dirty="0"/>
              <a:t>Das heißt Zuständigkeit Fachberatung für Integration  oder FBI Magistrate (je nach Rechtsträgerschaft) </a:t>
            </a:r>
          </a:p>
          <a:p>
            <a:pPr marL="342900" indent="-342900">
              <a:lnSpc>
                <a:spcPct val="150000"/>
              </a:lnSpc>
              <a:buSzPct val="100000"/>
              <a:buAutoNum type="alphaLcPeriod"/>
            </a:pPr>
            <a:r>
              <a:rPr lang="de-DE" sz="1800" dirty="0"/>
              <a:t>Transporte durch Referat </a:t>
            </a:r>
            <a:r>
              <a:rPr lang="de-DE" sz="1800" dirty="0" err="1"/>
              <a:t>Präs</a:t>
            </a:r>
            <a:r>
              <a:rPr lang="de-DE" sz="1800" dirty="0"/>
              <a:t> 3c/BD OÖ (Fr. Anita Aichinger) </a:t>
            </a:r>
          </a:p>
          <a:p>
            <a:pPr marL="355600" indent="-355600">
              <a:lnSpc>
                <a:spcPct val="120000"/>
              </a:lnSpc>
              <a:buSzPct val="100000"/>
              <a:buFont typeface="+mj-lt"/>
              <a:buAutoNum type="alphaLcPeriod"/>
            </a:pPr>
            <a:r>
              <a:rPr lang="de-DE" sz="1800" dirty="0"/>
              <a:t>Der Fachberatung für Integration sind Änderungen zu melden: An- und Abmeldung Kinder, Personalwechsel,…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786461"/>
            <a:ext cx="27336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050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r>
              <a:rPr lang="de-AT" sz="3600" dirty="0">
                <a:solidFill>
                  <a:srgbClr val="FF0000"/>
                </a:solidFill>
              </a:rPr>
              <a:t>Allgemeine HINWEISE </a:t>
            </a:r>
            <a:br>
              <a:rPr lang="de-AT" sz="4000" dirty="0">
                <a:solidFill>
                  <a:srgbClr val="FF0000"/>
                </a:solidFill>
              </a:rPr>
            </a:br>
            <a:r>
              <a:rPr lang="de-AT" sz="2800" dirty="0">
                <a:solidFill>
                  <a:srgbClr val="FF0000"/>
                </a:solidFill>
              </a:rPr>
              <a:t>HP-Hortgruppen und HP-Kindergartengruppen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SzPct val="100000"/>
              <a:buAutoNum type="alphaLcPeriod"/>
            </a:pPr>
            <a:endParaRPr lang="de-DE" sz="1800" dirty="0"/>
          </a:p>
          <a:p>
            <a:pPr marL="342900" indent="-342900">
              <a:buSzPct val="100000"/>
              <a:buAutoNum type="alphaLcPeriod"/>
            </a:pPr>
            <a:r>
              <a:rPr lang="de-DE" sz="1800" dirty="0"/>
              <a:t>Im Referat </a:t>
            </a:r>
            <a:r>
              <a:rPr lang="de-DE" sz="1800" dirty="0" err="1"/>
              <a:t>Präs</a:t>
            </a:r>
            <a:r>
              <a:rPr lang="de-DE" sz="1800" dirty="0"/>
              <a:t> 3c (Fr. Mal) wird eine Gesamtübersicht betreffend Finanzierungsart (100% oder Regelfinanzierung) der Gruppen geführt. Diese Liste bildet für die FBI der Caritas die Grundlage ihrer Arbeit. </a:t>
            </a:r>
            <a:br>
              <a:rPr lang="de-DE" sz="1800" dirty="0"/>
            </a:br>
            <a:r>
              <a:rPr lang="de-DE" sz="1800" dirty="0"/>
              <a:t>Die Rechtsträger sind verpflichtet Änderungen der Finanzierungsform bei Fr. Mal bekannt zu geben.</a:t>
            </a:r>
          </a:p>
          <a:p>
            <a:pPr marL="342900" indent="-342900">
              <a:buSzPct val="100000"/>
              <a:buAutoNum type="alphaLcPeriod"/>
            </a:pPr>
            <a:endParaRPr lang="de-DE" sz="1800" dirty="0"/>
          </a:p>
          <a:p>
            <a:pPr marL="342900" indent="-342900">
              <a:buSzPct val="100000"/>
              <a:buAutoNum type="alphaLcPeriod"/>
            </a:pPr>
            <a:r>
              <a:rPr lang="de-DE" sz="1800" dirty="0"/>
              <a:t>Antrag auf Errichtung oder Auflösung von HP- und I-Gruppen in </a:t>
            </a:r>
            <a:br>
              <a:rPr lang="de-DE" sz="1800" dirty="0"/>
            </a:br>
            <a:r>
              <a:rPr lang="de-DE" sz="1800" dirty="0"/>
              <a:t>HP-Einrichtungen: Referat </a:t>
            </a:r>
            <a:r>
              <a:rPr lang="de-DE" sz="1800" dirty="0" err="1"/>
              <a:t>Präs</a:t>
            </a:r>
            <a:r>
              <a:rPr lang="de-DE" sz="1800" dirty="0"/>
              <a:t> 7b/Mag. Mülleder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797152"/>
            <a:ext cx="2924175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929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Autofit/>
          </a:bodyPr>
          <a:lstStyle/>
          <a:p>
            <a:r>
              <a:rPr lang="de-DE" sz="3600" dirty="0">
                <a:solidFill>
                  <a:srgbClr val="FF0000"/>
                </a:solidFill>
              </a:rPr>
              <a:t>Verfahrensablauf bei Kindern und Jugendlichen aus anderen Bundesländern</a:t>
            </a:r>
            <a:endParaRPr lang="de-AT" sz="3600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SzPct val="100000"/>
              <a:buAutoNum type="alphaLcPeriod"/>
            </a:pPr>
            <a:endParaRPr lang="de-DE" sz="1800" dirty="0"/>
          </a:p>
          <a:p>
            <a:pPr marL="342900" indent="-342900">
              <a:lnSpc>
                <a:spcPct val="150000"/>
              </a:lnSpc>
              <a:buSzPct val="100000"/>
              <a:buAutoNum type="alphaLcPeriod"/>
            </a:pPr>
            <a:r>
              <a:rPr lang="de-DE" sz="1800" dirty="0"/>
              <a:t>Der Rechtsträger hat vor Aufnahme die Zusage des jeweiligen Bundeslandes für die Kostenübernahme einzuholen. </a:t>
            </a:r>
          </a:p>
          <a:p>
            <a:pPr marL="342900" indent="-342900">
              <a:lnSpc>
                <a:spcPct val="150000"/>
              </a:lnSpc>
              <a:buSzPct val="100000"/>
              <a:buAutoNum type="alphaLcPeriod"/>
            </a:pPr>
            <a:r>
              <a:rPr lang="de-DE" sz="1800" dirty="0"/>
              <a:t>Die Zusage ist abschriftlich an Referat </a:t>
            </a:r>
            <a:r>
              <a:rPr lang="de-DE" sz="1800" dirty="0" err="1"/>
              <a:t>Präs</a:t>
            </a:r>
            <a:r>
              <a:rPr lang="de-DE" sz="1800" dirty="0"/>
              <a:t> 3c (Fr. Mal) zu schicken.</a:t>
            </a:r>
          </a:p>
          <a:p>
            <a:pPr marL="342900" indent="-342900">
              <a:lnSpc>
                <a:spcPct val="150000"/>
              </a:lnSpc>
              <a:buSzPct val="100000"/>
              <a:buAutoNum type="alphaLcPeriod"/>
            </a:pPr>
            <a:r>
              <a:rPr lang="de-DE" sz="1800" dirty="0"/>
              <a:t>Die Verrechnung der Kosten für Kinder aus anderen Bundesländern obliegt den Rechtsträgern – stellen Einnahmen dar.</a:t>
            </a:r>
          </a:p>
          <a:p>
            <a:pPr marL="342900" indent="-342900">
              <a:lnSpc>
                <a:spcPct val="150000"/>
              </a:lnSpc>
              <a:buSzPct val="100000"/>
              <a:buAutoNum type="alphaLcPeriod"/>
            </a:pPr>
            <a:r>
              <a:rPr lang="de-DE" sz="1800" dirty="0"/>
              <a:t>Die Kosten für Transporte von Kindern aus anderen Bundesländern  werden nicht von der Bildungsdirektion übernommen.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797152"/>
            <a:ext cx="28194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83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Kontaktdaten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4709160"/>
          </a:xfrm>
        </p:spPr>
        <p:txBody>
          <a:bodyPr>
            <a:normAutofit/>
          </a:bodyPr>
          <a:lstStyle/>
          <a:p>
            <a:pPr>
              <a:tabLst>
                <a:tab pos="4391025" algn="l"/>
              </a:tabLst>
            </a:pPr>
            <a:r>
              <a:rPr lang="de-DE" sz="1800" b="1" dirty="0"/>
              <a:t>Bildungsdirektion Oberösterreich</a:t>
            </a:r>
            <a:br>
              <a:rPr lang="de-DE" sz="1800" b="1" dirty="0"/>
            </a:br>
            <a:r>
              <a:rPr lang="de-DE" sz="1800" b="1" dirty="0"/>
              <a:t>Referat </a:t>
            </a:r>
            <a:r>
              <a:rPr lang="de-DE" sz="1800" b="1" dirty="0" err="1"/>
              <a:t>Präs</a:t>
            </a:r>
            <a:r>
              <a:rPr lang="de-DE" sz="1800" b="1" dirty="0"/>
              <a:t> 3c</a:t>
            </a:r>
            <a:br>
              <a:rPr lang="de-DE" sz="1800" b="1" dirty="0"/>
            </a:br>
            <a:r>
              <a:rPr lang="de-DE" sz="1800" dirty="0"/>
              <a:t>Fr. Mal Eleonore	0732 / 7071 2311</a:t>
            </a:r>
          </a:p>
          <a:p>
            <a:pPr>
              <a:tabLst>
                <a:tab pos="4391025" algn="l"/>
              </a:tabLst>
            </a:pPr>
            <a:r>
              <a:rPr lang="de-DE" sz="1800" dirty="0"/>
              <a:t>	assistenz.post@bildung-ooe.gv.at</a:t>
            </a:r>
          </a:p>
          <a:p>
            <a:pPr>
              <a:tabLst>
                <a:tab pos="4391025" algn="l"/>
              </a:tabLst>
            </a:pPr>
            <a:endParaRPr lang="de-DE" sz="1800" dirty="0"/>
          </a:p>
          <a:p>
            <a:endParaRPr lang="de-DE" sz="1800" dirty="0"/>
          </a:p>
          <a:p>
            <a:pPr>
              <a:tabLst>
                <a:tab pos="4391025" algn="l"/>
              </a:tabLst>
            </a:pPr>
            <a:r>
              <a:rPr lang="de-DE" sz="1800" b="1" dirty="0"/>
              <a:t>Caritas Oberösterreich</a:t>
            </a:r>
            <a:br>
              <a:rPr lang="de-DE" sz="1800" b="1" dirty="0"/>
            </a:br>
            <a:r>
              <a:rPr lang="de-DE" sz="1800" b="1" dirty="0"/>
              <a:t>Fachberatung für Integration</a:t>
            </a:r>
            <a:r>
              <a:rPr lang="de-DE" sz="1800" dirty="0"/>
              <a:t>	0732 / 7610 2270</a:t>
            </a:r>
          </a:p>
          <a:p>
            <a:pPr>
              <a:tabLst>
                <a:tab pos="4391025" algn="l"/>
              </a:tabLst>
            </a:pPr>
            <a:r>
              <a:rPr lang="de-DE" sz="1800" dirty="0"/>
              <a:t>Hr. Mag. Sebastian Rappl	0676 / 8776 2270</a:t>
            </a:r>
          </a:p>
          <a:p>
            <a:pPr>
              <a:tabLst>
                <a:tab pos="4391025" algn="l"/>
              </a:tabLst>
            </a:pPr>
            <a:r>
              <a:rPr lang="de-DE" sz="1800" dirty="0"/>
              <a:t>	sebastian.rappl@caritas-linz.at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04664"/>
            <a:ext cx="2232248" cy="1083229"/>
          </a:xfrm>
          <a:prstGeom prst="rect">
            <a:avLst/>
          </a:prstGeom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683568" y="5958408"/>
            <a:ext cx="7797552" cy="1143000"/>
          </a:xfrm>
          <a:prstGeom prst="rect">
            <a:avLst/>
          </a:prstGeom>
          <a:noFill/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rgbClr val="EC1B2E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de-DE" sz="1800" dirty="0">
                <a:hlinkClick r:id="rId3"/>
              </a:rPr>
              <a:t>www.assistenz.ooe.gv.at</a:t>
            </a:r>
            <a:r>
              <a:rPr lang="de-DE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529420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nke">
  <a:themeElements>
    <a:clrScheme name="Dactylos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Anank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eimo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616</Words>
  <Application>Microsoft Office PowerPoint</Application>
  <PresentationFormat>Bildschirmpräsentation (4:3)</PresentationFormat>
  <Paragraphs>54</Paragraphs>
  <Slides>8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6" baseType="lpstr">
      <vt:lpstr>Arial</vt:lpstr>
      <vt:lpstr>Book Antiqua</vt:lpstr>
      <vt:lpstr>Calibri</vt:lpstr>
      <vt:lpstr>Lucida Sans</vt:lpstr>
      <vt:lpstr>Wingdings</vt:lpstr>
      <vt:lpstr>Wingdings 2</vt:lpstr>
      <vt:lpstr>Wingdings 3</vt:lpstr>
      <vt:lpstr>Ananke</vt:lpstr>
      <vt:lpstr>HP-Gruppen &amp; I-Gruppen</vt:lpstr>
      <vt:lpstr>HP-Kindergarten Gruppen (HP/I) 100% durch die Bildungsdirektion finanziert</vt:lpstr>
      <vt:lpstr>Kindergarten Gruppen in Regelfinanzierung  (Pauschale, Integrationskraft, Abgangsdeckung)</vt:lpstr>
      <vt:lpstr>HP-Horte Gruppen (HP/I) 100% durch die Bildungsdirektion finanziert</vt:lpstr>
      <vt:lpstr>HP-Horte Gruppen in Regelfinanzierung  (Pauschale, Integrationskraft, Abgangsdeckung)</vt:lpstr>
      <vt:lpstr>Allgemeine HINWEISE  HP-Hortgruppen und HP-Kindergartengruppen</vt:lpstr>
      <vt:lpstr>Verfahrensablauf bei Kindern und Jugendlichen aus anderen Bundesländern</vt:lpstr>
      <vt:lpstr>Kontaktdaten</vt:lpstr>
    </vt:vector>
  </TitlesOfParts>
  <Company>Land Oberösterreich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Abläufe/Organisation Umstellung  I-Gruppen in HP-Einrichtungen</dc:title>
  <dc:creator>Fallwickl, Robert</dc:creator>
  <cp:lastModifiedBy>Fallwickl, Robert</cp:lastModifiedBy>
  <cp:revision>59</cp:revision>
  <cp:lastPrinted>2015-03-13T12:04:16Z</cp:lastPrinted>
  <dcterms:created xsi:type="dcterms:W3CDTF">2015-02-27T10:48:38Z</dcterms:created>
  <dcterms:modified xsi:type="dcterms:W3CDTF">2026-07-30T10:26:34Z</dcterms:modified>
</cp:coreProperties>
</file>